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0" r:id="rId2"/>
    <p:sldId id="258" r:id="rId3"/>
    <p:sldId id="272" r:id="rId4"/>
    <p:sldId id="270" r:id="rId5"/>
    <p:sldId id="288" r:id="rId6"/>
    <p:sldId id="290" r:id="rId7"/>
    <p:sldId id="266" r:id="rId8"/>
    <p:sldId id="267" r:id="rId9"/>
    <p:sldId id="268" r:id="rId10"/>
    <p:sldId id="284" r:id="rId11"/>
    <p:sldId id="285" r:id="rId12"/>
    <p:sldId id="274" r:id="rId13"/>
    <p:sldId id="275" r:id="rId14"/>
    <p:sldId id="289" r:id="rId15"/>
    <p:sldId id="286" r:id="rId16"/>
    <p:sldId id="287" r:id="rId17"/>
    <p:sldId id="279" r:id="rId18"/>
    <p:sldId id="280" r:id="rId19"/>
    <p:sldId id="291" r:id="rId20"/>
    <p:sldId id="261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A05D-D64B-436E-93F1-CC15918E7B93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0C4B-A6C4-4876-AF85-8A34E5D48D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7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0C4B-A6C4-4876-AF85-8A34E5D48D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101271-BD8C-46A3-9E26-19923FFC23A9}" type="datetimeFigureOut">
              <a:rPr lang="ru-RU" smtClean="0"/>
              <a:t>10.02.2017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6E0505-D7B6-4AC0-899D-25E6AA5B5F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70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9"/>
            <a:ext cx="81369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3600" dirty="0" smtClean="0"/>
              <a:t>ДЕЯТЕЛЬНОСТЬ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   </a:t>
            </a:r>
            <a:r>
              <a:rPr lang="ru-RU" sz="2000" dirty="0" smtClean="0"/>
              <a:t>МБУ  «Централизованная  клубная  система  Ирбитского МО» 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за 2016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5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538360" cy="48208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Работа со взрослым населением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Праздники,  Тематические  вечеринки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244280" cy="3312368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20480" cy="323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0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1088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Работа с ветеранами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Пусть доброй будет осень жизни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244280" cy="2992041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40522" cy="29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 улыбкой и песней  по жизни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8238"/>
            <a:ext cx="414052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88"/>
            <a:ext cx="41722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611697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>
                <a:solidFill>
                  <a:schemeClr val="tx1"/>
                </a:solidFill>
              </a:rPr>
              <a:t>Работа </a:t>
            </a:r>
            <a:r>
              <a:rPr lang="ru-RU" sz="3200" dirty="0">
                <a:solidFill>
                  <a:schemeClr val="tx1"/>
                </a:solidFill>
              </a:rPr>
              <a:t>с социально-незащищенными слоями населения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5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Районный  </a:t>
            </a:r>
            <a:r>
              <a:rPr lang="ru-RU" sz="2200" dirty="0" smtClean="0">
                <a:solidFill>
                  <a:schemeClr val="tx1"/>
                </a:solidFill>
              </a:rPr>
              <a:t>фестиваль </a:t>
            </a:r>
            <a:r>
              <a:rPr lang="ru-RU" sz="2200" dirty="0" smtClean="0">
                <a:solidFill>
                  <a:schemeClr val="tx1"/>
                </a:solidFill>
              </a:rPr>
              <a:t>«Я </a:t>
            </a:r>
            <a:r>
              <a:rPr lang="ru-RU" sz="2200" dirty="0" smtClean="0">
                <a:solidFill>
                  <a:schemeClr val="tx1"/>
                </a:solidFill>
              </a:rPr>
              <a:t>люблю </a:t>
            </a:r>
            <a:r>
              <a:rPr lang="ru-RU" sz="2200" dirty="0" smtClean="0">
                <a:solidFill>
                  <a:schemeClr val="tx1"/>
                </a:solidFill>
              </a:rPr>
              <a:t>этот мир</a:t>
            </a:r>
            <a:r>
              <a:rPr lang="ru-RU" sz="2200" dirty="0" smtClean="0">
                <a:solidFill>
                  <a:schemeClr val="tx1"/>
                </a:solidFill>
              </a:rPr>
              <a:t>»     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помощь пожилым людям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48472" cy="3168352"/>
          </a:xfrm>
        </p:spPr>
      </p:pic>
      <p:pic>
        <p:nvPicPr>
          <p:cNvPr id="71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880"/>
            <a:ext cx="42442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0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6048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Работа с семьёй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День Петра и Февронии  муромских,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праздник села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Фестивали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1411"/>
            <a:ext cx="2337440" cy="367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68" y="1671411"/>
            <a:ext cx="32403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1719056"/>
            <a:ext cx="3168354" cy="22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972422"/>
            <a:ext cx="2016225" cy="27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528392" cy="222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 descr="D:\Documents and Settings\1\Рабочий стол\фестиваль- конкурс       Во власти танца\DSC_00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81128"/>
            <a:ext cx="2664296" cy="21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1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106312" cy="58289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ВИДЫ  </a:t>
            </a:r>
            <a:r>
              <a:rPr lang="ru-RU" sz="2400" dirty="0">
                <a:solidFill>
                  <a:schemeClr val="tx1"/>
                </a:solidFill>
              </a:rPr>
              <a:t>деятельности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- организация работы любительских коллективов, кружков, студий, клубов по интересам различной направленности;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-проведение культурно-массовых мероприятий, конкурсов, фестивалей;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организация курсов повышения квалификации;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проведение спектаклей, концертов и т.д. с участием профессиональных коллективов, исполнителей, авторов;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организация методической помощи в подготовке и проведении мероприятий;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изучение и распространение опыта культурно-массовой работы;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осуществление справочной и информационной деятельности;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предоставление гражданам дополнительных сервисных услуг;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Динамика роста клубных формирований  и   участников  в  них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79812"/>
              </p:ext>
            </p:extLst>
          </p:nvPr>
        </p:nvGraphicFramePr>
        <p:xfrm>
          <a:off x="827584" y="1916832"/>
          <a:ext cx="7488832" cy="3672407"/>
        </p:xfrm>
        <a:graphic>
          <a:graphicData uri="http://schemas.openxmlformats.org/drawingml/2006/table">
            <a:tbl>
              <a:tblPr firstRow="1" firstCol="1" bandRow="1"/>
              <a:tblGrid>
                <a:gridCol w="1318925"/>
                <a:gridCol w="1190288"/>
                <a:gridCol w="1318925"/>
                <a:gridCol w="1184088"/>
                <a:gridCol w="1256931"/>
                <a:gridCol w="1219675"/>
              </a:tblGrid>
              <a:tr h="6904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объединений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объединений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объединений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Коллективы со званием  «ЗАСЛУЖЕННЫЙ», «народный» и «образцовый»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200" dirty="0" smtClean="0">
                <a:solidFill>
                  <a:schemeClr val="tx1"/>
                </a:solidFill>
              </a:rPr>
              <a:t>-ЗАСЛУЖЕННЫЙ 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оркестр русских народных инструментов «Завлекалы</a:t>
            </a:r>
            <a:r>
              <a:rPr lang="ru-RU" sz="1200" u="sng" dirty="0">
                <a:solidFill>
                  <a:schemeClr val="tx1"/>
                </a:solidFill>
              </a:rPr>
              <a:t>»- </a:t>
            </a:r>
            <a:r>
              <a:rPr lang="ru-RU" sz="1200" dirty="0">
                <a:solidFill>
                  <a:schemeClr val="tx1"/>
                </a:solidFill>
              </a:rPr>
              <a:t>руководитель ЗРК РФ Капустин Пётр Брониславович;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-Народный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хор русской песни «Белогорье»- </a:t>
            </a:r>
            <a:r>
              <a:rPr lang="ru-RU" sz="1200" dirty="0">
                <a:solidFill>
                  <a:schemeClr val="tx1"/>
                </a:solidFill>
              </a:rPr>
              <a:t>руководитель ЗРК РФ Капустин Пётр Брониславович;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-Народный коллектив </a:t>
            </a:r>
            <a:r>
              <a:rPr lang="ru-RU" sz="1200" b="1" u="sng" dirty="0" smtClean="0">
                <a:solidFill>
                  <a:schemeClr val="tx1"/>
                </a:solidFill>
              </a:rPr>
              <a:t>хор русской песни Зайковского РДК- </a:t>
            </a:r>
            <a:r>
              <a:rPr lang="ru-RU" sz="1200" dirty="0" smtClean="0">
                <a:solidFill>
                  <a:schemeClr val="tx1"/>
                </a:solidFill>
              </a:rPr>
              <a:t>руководитель ЗРК РФ Головунин </a:t>
            </a:r>
            <a:r>
              <a:rPr lang="ru-RU" sz="1200" dirty="0">
                <a:solidFill>
                  <a:schemeClr val="tx1"/>
                </a:solidFill>
              </a:rPr>
              <a:t>Павел Ильич;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-Народный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ансамбль русских народных инструментов «Гармоника</a:t>
            </a:r>
            <a:r>
              <a:rPr lang="ru-RU" sz="1200" b="1" dirty="0">
                <a:solidFill>
                  <a:schemeClr val="tx1"/>
                </a:solidFill>
              </a:rPr>
              <a:t>»- </a:t>
            </a:r>
            <a:r>
              <a:rPr lang="ru-RU" sz="1200" dirty="0">
                <a:solidFill>
                  <a:schemeClr val="tx1"/>
                </a:solidFill>
              </a:rPr>
              <a:t>руководитель ЗРК РФ  Головунин Павел Ильич;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-Народный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вокальный квартет «Сударушка»</a:t>
            </a:r>
            <a:r>
              <a:rPr lang="ru-RU" sz="1200" b="1" dirty="0">
                <a:solidFill>
                  <a:schemeClr val="tx1"/>
                </a:solidFill>
              </a:rPr>
              <a:t>- </a:t>
            </a:r>
            <a:r>
              <a:rPr lang="ru-RU" sz="1200" dirty="0">
                <a:solidFill>
                  <a:schemeClr val="tx1"/>
                </a:solidFill>
              </a:rPr>
              <a:t>руководитель ЗРК РФ Головунин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Павел </a:t>
            </a:r>
            <a:r>
              <a:rPr lang="ru-RU" sz="1200" dirty="0">
                <a:solidFill>
                  <a:schemeClr val="tx1"/>
                </a:solidFill>
              </a:rPr>
              <a:t>Ильич;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-Образцовый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фольклорный ансамбль «Желаннушка»- </a:t>
            </a:r>
            <a:r>
              <a:rPr lang="ru-RU" sz="1200" dirty="0">
                <a:solidFill>
                  <a:schemeClr val="tx1"/>
                </a:solidFill>
              </a:rPr>
              <a:t>руководитель Ермакова Елена Викторовна;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</a:t>
            </a:r>
            <a:r>
              <a:rPr lang="ru-RU" sz="1200" b="1" u="sng" dirty="0" smtClean="0">
                <a:solidFill>
                  <a:schemeClr val="tx1"/>
                </a:solidFill>
              </a:rPr>
              <a:t>Народная </a:t>
            </a:r>
            <a:r>
              <a:rPr lang="ru-RU" sz="1200" b="1" u="sng" dirty="0">
                <a:solidFill>
                  <a:schemeClr val="tx1"/>
                </a:solidFill>
              </a:rPr>
              <a:t>студия декоративно-прикладного творчества «Машенька-рукодельница»- </a:t>
            </a:r>
            <a:r>
              <a:rPr lang="ru-RU" sz="1200" dirty="0">
                <a:solidFill>
                  <a:schemeClr val="tx1"/>
                </a:solidFill>
              </a:rPr>
              <a:t>руководители Новосёлова Лариса Анатольевна, Карпова Екатерина </a:t>
            </a:r>
            <a:r>
              <a:rPr lang="ru-RU" sz="1200" dirty="0" smtClean="0">
                <a:solidFill>
                  <a:schemeClr val="tx1"/>
                </a:solidFill>
              </a:rPr>
              <a:t>Андреевна;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-Народное </a:t>
            </a:r>
            <a:r>
              <a:rPr lang="ru-RU" sz="1200" b="1" u="sng" dirty="0">
                <a:solidFill>
                  <a:schemeClr val="tx1"/>
                </a:solidFill>
              </a:rPr>
              <a:t>любительское объединение театральный коллектив «Энтузиасты»- </a:t>
            </a:r>
            <a:r>
              <a:rPr lang="ru-RU" sz="1200" dirty="0">
                <a:solidFill>
                  <a:schemeClr val="tx1"/>
                </a:solidFill>
              </a:rPr>
              <a:t>руководитель Шипкова Галина Степановна;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-Народный </a:t>
            </a:r>
            <a:r>
              <a:rPr lang="ru-RU" sz="1200" dirty="0">
                <a:solidFill>
                  <a:schemeClr val="tx1"/>
                </a:solidFill>
              </a:rPr>
              <a:t>коллектив </a:t>
            </a:r>
            <a:r>
              <a:rPr lang="ru-RU" sz="1200" b="1" u="sng" dirty="0">
                <a:solidFill>
                  <a:schemeClr val="tx1"/>
                </a:solidFill>
              </a:rPr>
              <a:t>вокальный ансамбль «Русская душа»- </a:t>
            </a:r>
            <a:r>
              <a:rPr lang="ru-RU" sz="1200" dirty="0">
                <a:solidFill>
                  <a:schemeClr val="tx1"/>
                </a:solidFill>
              </a:rPr>
              <a:t>руководитель Белобородов Александр Иванович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solidFill>
                  <a:prstClr val="black"/>
                </a:solidFill>
              </a:rPr>
              <a:t>Народный коллектив </a:t>
            </a:r>
            <a:r>
              <a:rPr lang="ru-RU" sz="1200" b="1" u="sng" dirty="0" smtClean="0">
                <a:solidFill>
                  <a:prstClr val="black"/>
                </a:solidFill>
              </a:rPr>
              <a:t>вокальная  группа «СЕЛЯНОЧКА»- </a:t>
            </a:r>
            <a:r>
              <a:rPr lang="ru-RU" sz="1200" dirty="0">
                <a:solidFill>
                  <a:prstClr val="black"/>
                </a:solidFill>
              </a:rPr>
              <a:t>руководитель </a:t>
            </a:r>
            <a:r>
              <a:rPr lang="ru-RU" sz="1200" dirty="0" smtClean="0">
                <a:solidFill>
                  <a:prstClr val="black"/>
                </a:solidFill>
              </a:rPr>
              <a:t>БАРХАТОВ  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>ВИТАЛИЙ   ВЛАДИМИРович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389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1808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 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556792"/>
            <a:ext cx="8260672" cy="30243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Работа с детьми, подростками и молодёжью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Сохранение   традиций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212530" cy="3059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244280" cy="3058967"/>
          </a:xfrm>
        </p:spPr>
      </p:pic>
    </p:spTree>
    <p:extLst>
      <p:ext uri="{BB962C8B-B14F-4D97-AF65-F5344CB8AC3E}">
        <p14:creationId xmlns:p14="http://schemas.microsoft.com/office/powerpoint/2010/main" val="1079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Мы- патриоты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едином полку с Героями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Гордимся славой боевой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421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2"/>
            <a:ext cx="4175447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50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Праздничное ассорти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546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880"/>
            <a:ext cx="4244280" cy="292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3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Здравствуй, лето!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484784"/>
            <a:ext cx="4040188" cy="10801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</a:p>
          <a:p>
            <a:r>
              <a:rPr lang="ru-RU" dirty="0" smtClean="0"/>
              <a:t>По родным местам проедем с другом на велосипеде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природе отдохнём,</a:t>
            </a:r>
          </a:p>
          <a:p>
            <a:r>
              <a:rPr lang="ru-RU" dirty="0" smtClean="0"/>
              <a:t>поиграем и споём</a:t>
            </a:r>
            <a:endParaRPr lang="ru-RU" dirty="0"/>
          </a:p>
        </p:txBody>
      </p:sp>
      <p:pic>
        <p:nvPicPr>
          <p:cNvPr id="2050" name="Picture 2" descr="D:\Documents and Settings\1\Рабочий стол\DSC04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8537"/>
            <a:ext cx="3473317" cy="25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cuments and Settings\1\Рабочий стол\DSC043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4999"/>
            <a:ext cx="3407089" cy="27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592288" cy="254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Мы – за здоровый образ жизни!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032448" cy="30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60440" cy="30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Слет молодёжных объединений «ПЕРСПЕКТИВА»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объединений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кругу друзей и единомышленников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79"/>
            <a:ext cx="3384376" cy="236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225552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84" y="4365104"/>
            <a:ext cx="3153544" cy="21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5259"/>
            <a:ext cx="30963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839</TotalTime>
  <Words>127</Words>
  <Application>Microsoft Office PowerPoint</Application>
  <PresentationFormat>Экран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Презентация PowerPoint</vt:lpstr>
      <vt:lpstr>   ВИДЫ  деятельности:    - организация работы любительских коллективов, кружков, студий, клубов по интересам различной направленности;  -проведение культурно-массовых мероприятий, конкурсов, фестивалей;  - организация курсов повышения квалификации;  - проведение спектаклей, концертов и т.д. с участием профессиональных коллективов, исполнителей, авторов;  - организация методической помощи в подготовке и проведении мероприятий;  - изучение и распространение опыта культурно-массовой работы;  - осуществление справочной и информационной деятельности;  - предоставление гражданам дополнительных сервисных услуг;</vt:lpstr>
      <vt:lpstr>Работа с детьми, подростками и молодёжью</vt:lpstr>
      <vt:lpstr>Сохранение   традиций</vt:lpstr>
      <vt:lpstr>Мы- патриоты</vt:lpstr>
      <vt:lpstr>Праздничное ассорти</vt:lpstr>
      <vt:lpstr>Здравствуй, лето!</vt:lpstr>
      <vt:lpstr>Мы – за здоровый образ жизни!</vt:lpstr>
      <vt:lpstr>Слет молодёжных объединений «ПЕРСПЕКТИВА»</vt:lpstr>
      <vt:lpstr>Работа со взрослым населением</vt:lpstr>
      <vt:lpstr>Праздники,  Тематические  вечеринки</vt:lpstr>
      <vt:lpstr>Работа с ветеранами</vt:lpstr>
      <vt:lpstr>Пусть доброй будет осень жизни</vt:lpstr>
      <vt:lpstr>С улыбкой и песней  по жизни</vt:lpstr>
      <vt:lpstr> Работа с социально-незащищенными слоями населения </vt:lpstr>
      <vt:lpstr>Районный  фестиваль «Я люблю этот мир»         помощь пожилым людям</vt:lpstr>
      <vt:lpstr> Работа с семьёй</vt:lpstr>
      <vt:lpstr>День Петра и Февронии  муромских,  праздник села</vt:lpstr>
      <vt:lpstr>Фестивали</vt:lpstr>
      <vt:lpstr> Динамика роста клубных формирований  и   участников  в  них  </vt:lpstr>
      <vt:lpstr>                  Коллективы со званием  «ЗАСЛУЖЕННЫЙ», «народный» и «образцовый»  -ЗАСЛУЖЕННЫЙ  коллектив оркестр русских народных инструментов «Завлекалы»- руководитель ЗРК РФ Капустин Пётр Брониславович;   -Народный коллектив хор русской песни «Белогорье»- руководитель ЗРК РФ Капустин Пётр Брониславович;   -Народный коллектив хор русской песни Зайковского РДК- руководитель ЗРК РФ Головунин Павел Ильич;   -Народный коллектив ансамбль русских народных инструментов «Гармоника»- руководитель ЗРК РФ  Головунин Павел Ильич;   -Народный коллектив вокальный квартет «Сударушка»- руководитель ЗРК РФ Головунин  Павел Ильич;   -Образцовый коллектив фольклорный ансамбль «Желаннушка»- руководитель Ермакова Елена Викторовна;   -Народная студия декоративно-прикладного творчества «Машенька-рукодельница»- руководители Новосёлова Лариса Анатольевна, Карпова Екатерина Андреевна;   -Народное любительское объединение театральный коллектив «Энтузиасты»- руководитель Шипкова Галина Степановна;   -Народный коллектив вокальный ансамбль «Русская душа»- руководитель Белобородов Александр Иванович;  Народный коллектив вокальная  группа «СЕЛЯНОЧКА»- руководитель БАРХАТОВ   ВИТАЛИЙ   ВЛАДИМИРович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МБУ «Централизованная клубная система Ирбитского МО» в 2015 году</dc:title>
  <dc:creator>1</dc:creator>
  <cp:lastModifiedBy>1</cp:lastModifiedBy>
  <cp:revision>46</cp:revision>
  <dcterms:created xsi:type="dcterms:W3CDTF">2016-03-29T07:01:48Z</dcterms:created>
  <dcterms:modified xsi:type="dcterms:W3CDTF">2017-02-10T03:04:00Z</dcterms:modified>
</cp:coreProperties>
</file>